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81" r:id="rId5"/>
    <p:sldId id="297" r:id="rId6"/>
    <p:sldId id="284" r:id="rId7"/>
    <p:sldId id="280" r:id="rId8"/>
    <p:sldId id="278" r:id="rId9"/>
    <p:sldId id="293" r:id="rId10"/>
    <p:sldId id="261" r:id="rId11"/>
    <p:sldId id="273" r:id="rId12"/>
    <p:sldId id="279" r:id="rId13"/>
    <p:sldId id="295" r:id="rId14"/>
    <p:sldId id="296" r:id="rId15"/>
    <p:sldId id="294" r:id="rId16"/>
    <p:sldId id="265" r:id="rId17"/>
    <p:sldId id="277" r:id="rId18"/>
    <p:sldId id="268" r:id="rId19"/>
    <p:sldId id="266" r:id="rId20"/>
    <p:sldId id="298" r:id="rId21"/>
    <p:sldId id="292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79" autoAdjust="0"/>
  </p:normalViewPr>
  <p:slideViewPr>
    <p:cSldViewPr snapToGrid="0">
      <p:cViewPr>
        <p:scale>
          <a:sx n="75" d="100"/>
          <a:sy n="75" d="100"/>
        </p:scale>
        <p:origin x="974" y="125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34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ickokmfg.com/blog/a-technical-study-on-five-axis-turning-milling-machining-of-crankshafts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7152" y="1289304"/>
            <a:ext cx="9144000" cy="2286000"/>
          </a:xfrm>
        </p:spPr>
        <p:txBody>
          <a:bodyPr/>
          <a:lstStyle/>
          <a:p>
            <a:r>
              <a:rPr lang="en-US" dirty="0"/>
              <a:t>Balancing of </a:t>
            </a:r>
            <a:br>
              <a:rPr lang="en-US" dirty="0"/>
            </a:br>
            <a:r>
              <a:rPr lang="en-US" dirty="0"/>
              <a:t>a single cylinder engine crankshaft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A0B567-F4B3-A468-F0E2-5FF45B8221BC}"/>
              </a:ext>
            </a:extLst>
          </p:cNvPr>
          <p:cNvSpPr txBox="1"/>
          <p:nvPr/>
        </p:nvSpPr>
        <p:spPr>
          <a:xfrm>
            <a:off x="394716" y="3908827"/>
            <a:ext cx="5495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Group Members: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 Szabó Vilmos Benedek </a:t>
            </a:r>
          </a:p>
          <a:p>
            <a:r>
              <a:rPr lang="en-US" dirty="0">
                <a:solidFill>
                  <a:schemeClr val="bg1"/>
                </a:solidFill>
              </a:rPr>
              <a:t>Antony </a:t>
            </a:r>
            <a:r>
              <a:rPr lang="en-US" dirty="0" err="1">
                <a:solidFill>
                  <a:schemeClr val="bg1"/>
                </a:solidFill>
              </a:rPr>
              <a:t>Akwalu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Ghofrane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Baazaoui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Nipun Gunarathne</a:t>
            </a:r>
          </a:p>
          <a:p>
            <a:r>
              <a:rPr lang="en-US" dirty="0">
                <a:solidFill>
                  <a:schemeClr val="bg1"/>
                </a:solidFill>
              </a:rPr>
              <a:t>Gaurawa Kovida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564A417-7C8E-FFFA-16B7-67717C66AE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FB02AF-1E7B-28FC-466D-C897437BB4B8}"/>
              </a:ext>
            </a:extLst>
          </p:cNvPr>
          <p:cNvSpPr txBox="1"/>
          <p:nvPr/>
        </p:nvSpPr>
        <p:spPr>
          <a:xfrm>
            <a:off x="1354836" y="2598003"/>
            <a:ext cx="948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Calibri Light (Headings)"/>
              </a:rPr>
              <a:t>ASSEMBLIES</a:t>
            </a:r>
          </a:p>
        </p:txBody>
      </p:sp>
    </p:spTree>
    <p:extLst>
      <p:ext uri="{BB962C8B-B14F-4D97-AF65-F5344CB8AC3E}">
        <p14:creationId xmlns:p14="http://schemas.microsoft.com/office/powerpoint/2010/main" val="1360141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606D03-B720-672A-3720-104C82D03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17" y="1933775"/>
            <a:ext cx="4775241" cy="3395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008760-40EF-DFA9-C30C-56630638C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129" y="102787"/>
            <a:ext cx="5053735" cy="32219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C7B173-2346-3FFE-25BE-66A1AEDFD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186" y="3429000"/>
            <a:ext cx="5042677" cy="3373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F4B7A4-7B33-453D-AD1D-987590080D92}"/>
              </a:ext>
            </a:extLst>
          </p:cNvPr>
          <p:cNvSpPr txBox="1"/>
          <p:nvPr/>
        </p:nvSpPr>
        <p:spPr>
          <a:xfrm>
            <a:off x="371217" y="152908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B7624-D8B0-F0DD-605B-10A94734044D}"/>
              </a:ext>
            </a:extLst>
          </p:cNvPr>
          <p:cNvSpPr txBox="1"/>
          <p:nvPr/>
        </p:nvSpPr>
        <p:spPr>
          <a:xfrm>
            <a:off x="5456585" y="102787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2</a:t>
            </a:r>
          </a:p>
        </p:txBody>
      </p:sp>
    </p:spTree>
    <p:extLst>
      <p:ext uri="{BB962C8B-B14F-4D97-AF65-F5344CB8AC3E}">
        <p14:creationId xmlns:p14="http://schemas.microsoft.com/office/powerpoint/2010/main" val="288526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close up of computer code">
            <a:extLst>
              <a:ext uri="{FF2B5EF4-FFF2-40B4-BE49-F238E27FC236}">
                <a16:creationId xmlns:a16="http://schemas.microsoft.com/office/drawing/2014/main" id="{E5033BCC-E9DC-E730-2BD4-A3BFB7DE23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39"/>
            <a:ext cx="12192000" cy="685792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AD89E2-B945-DA41-A293-54F25F719AFE}"/>
              </a:ext>
            </a:extLst>
          </p:cNvPr>
          <p:cNvSpPr txBox="1"/>
          <p:nvPr/>
        </p:nvSpPr>
        <p:spPr>
          <a:xfrm>
            <a:off x="1261872" y="2514600"/>
            <a:ext cx="9482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Calibri Light (Headings)"/>
              </a:rPr>
              <a:t>PERFORMANCE COMPARISON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Calibri Light (Headings)"/>
              </a:rPr>
              <a:t>TYPE 1 VS. TYPE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EBC5C4-00ED-FD60-4DC1-08782BA4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55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A2491AB-71D2-C736-FC7A-67FBB03B7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121203"/>
              </p:ext>
            </p:extLst>
          </p:nvPr>
        </p:nvGraphicFramePr>
        <p:xfrm>
          <a:off x="0" y="0"/>
          <a:ext cx="12192000" cy="685799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91056">
                  <a:extLst>
                    <a:ext uri="{9D8B030D-6E8A-4147-A177-3AD203B41FA5}">
                      <a16:colId xmlns:a16="http://schemas.microsoft.com/office/drawing/2014/main" val="623270238"/>
                    </a:ext>
                  </a:extLst>
                </a:gridCol>
                <a:gridCol w="3533648">
                  <a:extLst>
                    <a:ext uri="{9D8B030D-6E8A-4147-A177-3AD203B41FA5}">
                      <a16:colId xmlns:a16="http://schemas.microsoft.com/office/drawing/2014/main" val="3100110337"/>
                    </a:ext>
                  </a:extLst>
                </a:gridCol>
                <a:gridCol w="3533648">
                  <a:extLst>
                    <a:ext uri="{9D8B030D-6E8A-4147-A177-3AD203B41FA5}">
                      <a16:colId xmlns:a16="http://schemas.microsoft.com/office/drawing/2014/main" val="4006743826"/>
                    </a:ext>
                  </a:extLst>
                </a:gridCol>
                <a:gridCol w="3533648">
                  <a:extLst>
                    <a:ext uri="{9D8B030D-6E8A-4147-A177-3AD203B41FA5}">
                      <a16:colId xmlns:a16="http://schemas.microsoft.com/office/drawing/2014/main" val="1292243475"/>
                    </a:ext>
                  </a:extLst>
                </a:gridCol>
              </a:tblGrid>
              <a:tr h="6358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Piston Displacement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Piston Velocity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Piston Acceleration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662337"/>
                  </a:ext>
                </a:extLst>
              </a:tr>
              <a:tr h="2074034">
                <a:tc>
                  <a:txBody>
                    <a:bodyPr/>
                    <a:lstStyle/>
                    <a:p>
                      <a:r>
                        <a:rPr lang="en-US" dirty="0"/>
                        <a:t>Without Counterweight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845919"/>
                  </a:ext>
                </a:extLst>
              </a:tr>
              <a:tr h="2074034">
                <a:tc>
                  <a:txBody>
                    <a:bodyPr/>
                    <a:lstStyle/>
                    <a:p>
                      <a:r>
                        <a:rPr lang="en-US" dirty="0"/>
                        <a:t>Type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7769153"/>
                  </a:ext>
                </a:extLst>
              </a:tr>
              <a:tr h="2074034">
                <a:tc>
                  <a:txBody>
                    <a:bodyPr/>
                    <a:lstStyle/>
                    <a:p>
                      <a:r>
                        <a:rPr lang="en-US" dirty="0"/>
                        <a:t>Type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942442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283C44C0-ED04-90D6-1ABB-EEE38F857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4" y="731054"/>
            <a:ext cx="2754062" cy="18682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2481B3-DA36-9BF0-5C8A-7473629F5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4" y="2770685"/>
            <a:ext cx="2754062" cy="189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242DB5-CB77-FBB0-FB24-FFB81FB97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4" y="4836525"/>
            <a:ext cx="2754062" cy="1894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73C729-5274-1723-823A-5A0B47125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546" y="678734"/>
            <a:ext cx="2965302" cy="1972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C04AEF1-3674-5DF7-94A5-6832CA777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8820" y="678734"/>
            <a:ext cx="2965302" cy="19703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D62C223-B73E-3971-D9B3-CEE390CF9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3546" y="2760232"/>
            <a:ext cx="2965302" cy="19624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84B7EC2-E362-1C00-98E1-6D4E531261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8819" y="2770684"/>
            <a:ext cx="2965301" cy="19255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71B189B-6868-5BB0-73BA-6AC775AE5A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8819" y="4867708"/>
            <a:ext cx="2965300" cy="19519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099379-65D7-6760-DA86-12E66EFBC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3546" y="4868171"/>
            <a:ext cx="2965300" cy="19414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4A6CA-507E-E47B-82F1-B4D1C236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846661C-4CCB-8F30-23B2-A0D79B917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7" y="3427429"/>
            <a:ext cx="3875865" cy="25624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93DF67-6179-C58A-9158-E8F3A0C78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605" y="3427429"/>
            <a:ext cx="3959971" cy="25624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C7330A-B9DD-2F73-066D-256CC3DCE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130" y="3429000"/>
            <a:ext cx="3940682" cy="2560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74B72A2-D050-6308-6D93-1E4F391AA701}"/>
                  </a:ext>
                </a:extLst>
              </p:cNvPr>
              <p:cNvSpPr txBox="1"/>
              <p:nvPr/>
            </p:nvSpPr>
            <p:spPr>
              <a:xfrm>
                <a:off x="795528" y="393192"/>
                <a:ext cx="10021824" cy="2910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Vertical and Rotational Forces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Rotating components</a:t>
                </a:r>
                <a:r>
                  <a:rPr lang="en-US" dirty="0"/>
                  <a:t>: The software independently calculates the horizontal forces for the crankshaft and the counterweights.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Horizontal split</a:t>
                </a:r>
                <a:r>
                  <a:rPr lang="en-US" dirty="0"/>
                  <a:t>: As seen in the software UI, there is a phase shift in crank mechanism vs. counterweight.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Design Accuracy</a:t>
                </a:r>
                <a:r>
                  <a:rPr lang="en-US" dirty="0"/>
                  <a:t>: The peaks of the counterweight rotational forces are intentionally higher to provide 50% reciprocating balance required by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 target.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74B72A2-D050-6308-6D93-1E4F391AA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28" y="393192"/>
                <a:ext cx="10021824" cy="2910990"/>
              </a:xfrm>
              <a:prstGeom prst="rect">
                <a:avLst/>
              </a:prstGeom>
              <a:blipFill>
                <a:blip r:embed="rId6"/>
                <a:stretch>
                  <a:fillRect l="-973" t="-1677" b="-2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CC83D97-CE10-E763-67D1-5D103B4AAD25}"/>
              </a:ext>
            </a:extLst>
          </p:cNvPr>
          <p:cNvSpPr txBox="1"/>
          <p:nvPr/>
        </p:nvSpPr>
        <p:spPr>
          <a:xfrm>
            <a:off x="457200" y="61976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counterweight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53C878-1152-AF7A-CC26-F47B06A7E991}"/>
              </a:ext>
            </a:extLst>
          </p:cNvPr>
          <p:cNvSpPr txBox="1"/>
          <p:nvPr/>
        </p:nvSpPr>
        <p:spPr>
          <a:xfrm>
            <a:off x="5806440" y="6197600"/>
            <a:ext cx="79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D2C48-55F6-CAB4-1856-6837C5E121BD}"/>
              </a:ext>
            </a:extLst>
          </p:cNvPr>
          <p:cNvSpPr txBox="1"/>
          <p:nvPr/>
        </p:nvSpPr>
        <p:spPr>
          <a:xfrm>
            <a:off x="9702800" y="6197600"/>
            <a:ext cx="79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2</a:t>
            </a:r>
          </a:p>
        </p:txBody>
      </p:sp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1DBBB28-2939-9DC9-FB60-6C014BFAE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06" y="3796762"/>
            <a:ext cx="3859945" cy="248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52B442-32D7-6DCB-2020-40E73DF06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653" y="3796762"/>
            <a:ext cx="3838585" cy="24863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32DE80-12F2-DBD1-E5E2-D4BE16646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606" y="3796761"/>
            <a:ext cx="3833088" cy="2486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C2A2DE-CB2D-2AC3-0E29-D83562A5A947}"/>
                  </a:ext>
                </a:extLst>
              </p:cNvPr>
              <p:cNvSpPr txBox="1"/>
              <p:nvPr/>
            </p:nvSpPr>
            <p:spPr>
              <a:xfrm>
                <a:off x="1556004" y="1591056"/>
                <a:ext cx="9079992" cy="1359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Reciprocating Forces</a:t>
                </a:r>
              </a:p>
              <a:p>
                <a:r>
                  <a:rPr lang="en-US" dirty="0"/>
                  <a:t>These forces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) are identical for the original, Type 1 and Type 2 designs because the piston and conrod masses are constant.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C2A2DE-CB2D-2AC3-0E29-D83562A5A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1591056"/>
                <a:ext cx="9079992" cy="1359155"/>
              </a:xfrm>
              <a:prstGeom prst="rect">
                <a:avLst/>
              </a:prstGeom>
              <a:blipFill>
                <a:blip r:embed="rId6"/>
                <a:stretch>
                  <a:fillRect l="-1342" t="-4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664790E-696D-6C3B-C442-28F66541EC6F}"/>
              </a:ext>
            </a:extLst>
          </p:cNvPr>
          <p:cNvSpPr txBox="1"/>
          <p:nvPr/>
        </p:nvSpPr>
        <p:spPr>
          <a:xfrm>
            <a:off x="560276" y="628308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counterweight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04F54-77DF-C7F5-4ECF-FD8FDFF5521A}"/>
              </a:ext>
            </a:extLst>
          </p:cNvPr>
          <p:cNvSpPr txBox="1"/>
          <p:nvPr/>
        </p:nvSpPr>
        <p:spPr>
          <a:xfrm>
            <a:off x="5806440" y="6283088"/>
            <a:ext cx="79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13277-613A-8BB8-CD6A-8BBF8EC7BCDC}"/>
              </a:ext>
            </a:extLst>
          </p:cNvPr>
          <p:cNvSpPr txBox="1"/>
          <p:nvPr/>
        </p:nvSpPr>
        <p:spPr>
          <a:xfrm>
            <a:off x="9721309" y="6283088"/>
            <a:ext cx="79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E2F44-BBE0-E413-9374-28F85134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F373E4-5596-51A4-4E02-1E9E6446D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6424"/>
            <a:ext cx="4046184" cy="26051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97A255-E7BF-729D-8765-A91D2388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73" y="3146424"/>
            <a:ext cx="3943001" cy="26051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91D4C9-545A-314D-4248-4463385BA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364" y="3146424"/>
            <a:ext cx="4004457" cy="2605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1833BE-9285-3D56-DE50-FD27424747EC}"/>
                  </a:ext>
                </a:extLst>
              </p:cNvPr>
              <p:cNvSpPr txBox="1"/>
              <p:nvPr/>
            </p:nvSpPr>
            <p:spPr>
              <a:xfrm>
                <a:off x="1298448" y="341140"/>
                <a:ext cx="9208008" cy="2529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Resultant Inertia Forces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Vertical Analysis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b="1" dirty="0"/>
                  <a:t>): </a:t>
                </a:r>
                <a:r>
                  <a:rPr lang="en-US" dirty="0"/>
                  <a:t>Both Type 1 and Type 2 significantly dampen the vertical vibration compared to the unbalanced crankshaft.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Horizontal Analysis(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 b="1" dirty="0"/>
                  <a:t>): </a:t>
                </a:r>
                <a:r>
                  <a:rPr lang="en-US" dirty="0"/>
                  <a:t>A horizontal component is introduced as a trade off for vertical stability, following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compromise.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Tungsten advantage: </a:t>
                </a:r>
                <a:r>
                  <a:rPr lang="en-US" dirty="0"/>
                  <a:t>Type 2 achieve these reductions with 80g less rotating mass than Type 1.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1833BE-9285-3D56-DE50-FD2742474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448" y="341140"/>
                <a:ext cx="9208008" cy="2529090"/>
              </a:xfrm>
              <a:prstGeom prst="rect">
                <a:avLst/>
              </a:prstGeom>
              <a:blipFill>
                <a:blip r:embed="rId6"/>
                <a:stretch>
                  <a:fillRect l="-993" t="-1928" r="-993" b="-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7E56D2D-278B-A72B-2030-BD9A6FA838E9}"/>
              </a:ext>
            </a:extLst>
          </p:cNvPr>
          <p:cNvSpPr txBox="1"/>
          <p:nvPr/>
        </p:nvSpPr>
        <p:spPr>
          <a:xfrm>
            <a:off x="538480" y="5843103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counterweight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E8DB80-AF03-A8E5-020F-546E16156283}"/>
              </a:ext>
            </a:extLst>
          </p:cNvPr>
          <p:cNvSpPr txBox="1"/>
          <p:nvPr/>
        </p:nvSpPr>
        <p:spPr>
          <a:xfrm>
            <a:off x="5697109" y="5843102"/>
            <a:ext cx="79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564610-3E2B-8A64-D7E7-4F757B0851E4}"/>
              </a:ext>
            </a:extLst>
          </p:cNvPr>
          <p:cNvSpPr txBox="1"/>
          <p:nvPr/>
        </p:nvSpPr>
        <p:spPr>
          <a:xfrm>
            <a:off x="9691701" y="5843102"/>
            <a:ext cx="79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1BDCE-CC99-B0A8-91A0-A4F20DEDC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BD3AA2-1603-95AC-7577-3E521AD7D42A}"/>
                  </a:ext>
                </a:extLst>
              </p:cNvPr>
              <p:cNvSpPr txBox="1"/>
              <p:nvPr/>
            </p:nvSpPr>
            <p:spPr>
              <a:xfrm>
                <a:off x="1024128" y="621792"/>
                <a:ext cx="10533888" cy="4859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The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2400" b="1" dirty="0"/>
                  <a:t> balancing compromise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Objective</a:t>
                </a:r>
                <a:r>
                  <a:rPr lang="en-US" dirty="0"/>
                  <a:t>: In single cylinder engines, it is impossible to eliminate all inertia forces with a single rotating counterweight.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The vertical benefit</a:t>
                </a:r>
                <a:r>
                  <a:rPr lang="en-US" dirty="0"/>
                  <a:t>: We sized the counterweight to balance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100%</m:t>
                    </m:r>
                  </m:oMath>
                </a14:m>
                <a:r>
                  <a:rPr lang="en-US" dirty="0"/>
                  <a:t> of the rotating mass plus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50%</m:t>
                    </m:r>
                  </m:oMath>
                </a14:m>
                <a:r>
                  <a:rPr lang="en-US" dirty="0"/>
                  <a:t> of the reciprocating mass. This reduces the primary vertical shaking force(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) by half.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The horizontal trade off</a:t>
                </a:r>
                <a:r>
                  <a:rPr lang="en-US" dirty="0"/>
                  <a:t>: By making the counterweight “over-heavy” for the horizontal plane, we intentionally introducing a horizontal inertia force(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Logic</a:t>
                </a:r>
                <a:r>
                  <a:rPr lang="en-US" dirty="0"/>
                  <a:t>: This “moves” half of the vertical vibrations into the horizontal plane. This distribution prevents the engine from “jumping” vertically and results in a smoother overall operation at 6000 rpm.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BD3AA2-1603-95AC-7577-3E521AD7D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621792"/>
                <a:ext cx="10533888" cy="4859920"/>
              </a:xfrm>
              <a:prstGeom prst="rect">
                <a:avLst/>
              </a:prstGeom>
              <a:blipFill>
                <a:blip r:embed="rId2"/>
                <a:stretch>
                  <a:fillRect l="-868" t="-1004" b="-1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A1253B-B933-E712-3DBC-FE8B46D34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35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BDAE5FB4-73A0-6EF6-3C0D-AD27A5A26D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35000"/>
          </a:blip>
          <a:srcRect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56D29E-B3B9-E45E-52F4-0ACC098CA791}"/>
                  </a:ext>
                </a:extLst>
              </p:cNvPr>
              <p:cNvSpPr txBox="1"/>
              <p:nvPr/>
            </p:nvSpPr>
            <p:spPr>
              <a:xfrm>
                <a:off x="394716" y="414463"/>
                <a:ext cx="11402568" cy="6029074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2800" b="1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Project summary and Engineering reflection 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endParaRPr lang="en-US" sz="1600" kern="1200" cap="all" spc="300" baseline="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  <a:p>
                <a:pPr marL="285750" indent="-28575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1600" b="1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Technical Success</a:t>
                </a:r>
                <a:r>
                  <a:rPr lang="en-US" sz="1600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: Both design types successfully achieved the desired balance between factor of </a:t>
                </a:r>
                <a14:m>
                  <m:oMath xmlns:m="http://schemas.openxmlformats.org/officeDocument/2006/math">
                    <m:r>
                      <a:rPr lang="en-US" sz="1600" b="1" i="1" kern="1200" cap="all" spc="300" baseline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𝒌</m:t>
                    </m:r>
                    <m:r>
                      <a:rPr lang="en-US" sz="1600" b="1" i="1" kern="1200" cap="all" spc="300" baseline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1600" b="1" i="1" kern="1200" cap="all" spc="300" baseline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𝟎</m:t>
                    </m:r>
                    <m:r>
                      <a:rPr lang="en-US" sz="1600" b="1" i="1" kern="1200" cap="all" spc="300" baseline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.</m:t>
                    </m:r>
                    <m:r>
                      <a:rPr lang="en-US" sz="1600" b="1" i="1" kern="1200" cap="all" spc="300" baseline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𝟓</m:t>
                    </m:r>
                  </m:oMath>
                </a14:m>
                <a:r>
                  <a:rPr lang="en-US" sz="1600" b="1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 </a:t>
                </a:r>
                <a:r>
                  <a:rPr lang="en-US" sz="1600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within strict geometric constraints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kern="1200" cap="all" spc="300" baseline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1600" b="1" i="1" kern="1200" cap="all" spc="300" baseline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𝒓</m:t>
                        </m:r>
                      </m:e>
                      <m:sub>
                        <m:r>
                          <a:rPr lang="en-US" sz="1600" b="1" i="1" kern="1200" cap="all" spc="300" baseline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𝑴𝑨𝑿</m:t>
                        </m:r>
                      </m:sub>
                    </m:sSub>
                    <m:r>
                      <a:rPr lang="en-US" sz="1600" b="1" i="1" kern="1200" cap="all" spc="300" baseline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1600" b="1" i="1" kern="1200" cap="all" spc="300" baseline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𝟔𝟐</m:t>
                    </m:r>
                    <m:r>
                      <a:rPr lang="en-US" sz="1600" b="1" i="1" kern="1200" cap="all" spc="300" baseline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𝒎𝒎</m:t>
                    </m:r>
                  </m:oMath>
                </a14:m>
                <a:r>
                  <a:rPr lang="en-US" sz="1600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).</a:t>
                </a:r>
              </a:p>
              <a:p>
                <a:pPr marL="285750" indent="-28575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endParaRPr lang="en-US" sz="1600" kern="1200" cap="all" spc="300" baseline="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  <a:p>
                <a:pPr marL="285750" indent="-28575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1600" b="1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Type 2 efficiency</a:t>
                </a:r>
                <a:r>
                  <a:rPr lang="en-US" sz="1600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: The tungsten design proved superior, increasing the COG radius from </a:t>
                </a:r>
                <a14:m>
                  <m:oMath xmlns:m="http://schemas.openxmlformats.org/officeDocument/2006/math">
                    <m:r>
                      <a:rPr lang="en-US" sz="1600" b="1" i="1" kern="1200" cap="all" spc="300" baseline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𝟑𝟕</m:t>
                    </m:r>
                    <m:r>
                      <a:rPr lang="en-US" sz="1600" b="1" i="1" kern="1200" cap="all" spc="300" baseline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.</m:t>
                    </m:r>
                    <m:r>
                      <a:rPr lang="en-US" sz="1600" b="1" i="1" kern="1200" cap="all" spc="300" baseline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𝟑𝟔</m:t>
                    </m:r>
                    <m:r>
                      <a:rPr lang="en-US" sz="1600" b="1" i="1" kern="1200" cap="all" spc="300" baseline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𝒎𝒎</m:t>
                    </m:r>
                  </m:oMath>
                </a14:m>
                <a:r>
                  <a:rPr lang="en-US" sz="1600" b="1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 </a:t>
                </a:r>
                <a:r>
                  <a:rPr lang="en-US" sz="1600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(steel) to </a:t>
                </a:r>
                <a14:m>
                  <m:oMath xmlns:m="http://schemas.openxmlformats.org/officeDocument/2006/math">
                    <m:r>
                      <a:rPr lang="en-US" sz="1600" b="1" i="1" kern="1200" cap="all" spc="300" baseline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𝟒𝟏</m:t>
                    </m:r>
                    <m:r>
                      <a:rPr lang="en-US" sz="1600" b="1" i="1" kern="1200" cap="all" spc="300" baseline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.</m:t>
                    </m:r>
                    <m:r>
                      <a:rPr lang="en-US" sz="1600" b="1" i="1" kern="1200" cap="all" spc="300" baseline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𝟒</m:t>
                    </m:r>
                    <m:r>
                      <a:rPr lang="en-US" sz="1600" b="1" i="1" kern="1200" cap="all" spc="300" baseline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𝒎𝒎</m:t>
                    </m:r>
                  </m:oMath>
                </a14:m>
                <a:r>
                  <a:rPr lang="en-US" sz="1600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, resulting in a </a:t>
                </a:r>
                <a14:m>
                  <m:oMath xmlns:m="http://schemas.openxmlformats.org/officeDocument/2006/math">
                    <m:r>
                      <a:rPr lang="en-US" sz="1600" b="0" i="1" kern="1200" cap="all" spc="300" baseline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9.7%</m:t>
                    </m:r>
                  </m:oMath>
                </a14:m>
                <a:r>
                  <a:rPr lang="en-US" sz="1600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 reduction in total applied mass(from</a:t>
                </a:r>
                <a:r>
                  <a:rPr lang="en-US" sz="1600" kern="1200" cap="all" spc="3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kern="1200" cap="all" spc="3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844</m:t>
                    </m:r>
                    <m:r>
                      <a:rPr lang="en-US" sz="1600" b="0" i="1" kern="1200" cap="all" spc="3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𝑔</m:t>
                    </m:r>
                    <m:r>
                      <a:rPr lang="en-US" sz="1600" b="0" i="1" kern="1200" cap="all" spc="3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 sz="1600" b="0" i="1" kern="1200" cap="all" spc="3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𝑡𝑜</m:t>
                    </m:r>
                    <m:r>
                      <a:rPr lang="en-US" sz="1600" b="0" i="1" kern="1200" cap="all" spc="3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764</m:t>
                    </m:r>
                    <m:r>
                      <a:rPr lang="en-US" sz="1600" b="0" i="1" kern="1200" cap="all" spc="3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𝑔</m:t>
                    </m:r>
                  </m:oMath>
                </a14:m>
                <a:r>
                  <a:rPr lang="en-US" sz="1600" kern="1200" cap="all" spc="3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)</a:t>
                </a:r>
                <a:r>
                  <a:rPr lang="en-US" sz="1600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.</a:t>
                </a:r>
              </a:p>
              <a:p>
                <a:pPr marL="285750" indent="-28575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endParaRPr lang="en-US" sz="1600" kern="1200" cap="all" spc="300" baseline="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  <a:p>
                <a:pPr marL="285750" indent="-28575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1600" b="1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Mass concentration</a:t>
                </a:r>
                <a:r>
                  <a:rPr lang="en-US" sz="1600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: Strategic use of </a:t>
                </a:r>
                <a14:m>
                  <m:oMath xmlns:m="http://schemas.openxmlformats.org/officeDocument/2006/math">
                    <m:r>
                      <a:rPr lang="en-US" sz="1600" b="1" i="1" kern="1200" cap="all" spc="300" baseline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𝟐𝟎</m:t>
                    </m:r>
                    <m:r>
                      <a:rPr lang="en-US" sz="1600" b="1" i="1" kern="1200" cap="all" spc="300" baseline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𝒎𝒎</m:t>
                    </m:r>
                  </m:oMath>
                </a14:m>
                <a:r>
                  <a:rPr lang="en-US" sz="1600" b="1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 tungsten rods </a:t>
                </a:r>
                <a:r>
                  <a:rPr lang="en-US" sz="1600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and peripheral relief holes allowed for precise static moment tuning with a compact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kern="1200" cap="all" spc="300" baseline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1600" b="0" i="1" kern="1200" cap="all" spc="300" baseline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90</m:t>
                        </m:r>
                      </m:e>
                      <m:sup>
                        <m:r>
                          <a:rPr lang="en-US" sz="1600" b="0" i="1" kern="1200" cap="all" spc="300" baseline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0</m:t>
                        </m:r>
                      </m:sup>
                    </m:sSup>
                    <m:r>
                      <a:rPr lang="en-US" sz="1600" b="0" i="0" kern="1200" cap="all" spc="300" baseline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sz="1600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 wedge.</a:t>
                </a:r>
              </a:p>
              <a:p>
                <a:pPr marL="285750" indent="-28575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endParaRPr lang="en-US" sz="1600" kern="1200" cap="all" spc="300" baseline="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  <a:p>
                <a:pPr marL="285750" indent="-28575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endParaRPr lang="en-US" sz="1600" kern="1200" cap="all" spc="300" baseline="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  <a:p>
                <a:pPr marL="285750" indent="-28575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1600" b="1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Conclusion</a:t>
                </a:r>
                <a:r>
                  <a:rPr lang="en-US" sz="1600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: The optimized type 2 design </a:t>
                </a:r>
                <a:r>
                  <a:rPr lang="en-US" sz="1600" b="1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minimizes bearing loads </a:t>
                </a:r>
                <a:r>
                  <a:rPr lang="en-US" sz="1600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and </a:t>
                </a:r>
                <a:r>
                  <a:rPr lang="en-US" sz="1600" b="1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improves engine responsiveness</a:t>
                </a:r>
                <a:r>
                  <a:rPr lang="en-US" sz="1600" kern="1200" cap="all" spc="300" baseline="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 at 6000 rpm, fulfilling all project objectives.</a:t>
                </a:r>
              </a:p>
              <a:p>
                <a:pPr algn="ctr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endParaRPr lang="en-US" sz="1200" kern="1200" cap="all" spc="300" baseline="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  <a:p>
                <a:pPr algn="ctr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endParaRPr lang="en-US" sz="1200" kern="1200" cap="all" spc="300" baseline="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  <a:p>
                <a:pPr algn="ctr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endParaRPr lang="en-US" sz="1200" kern="1200" cap="all" spc="300" baseline="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56D29E-B3B9-E45E-52F4-0ACC098CA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16" y="414463"/>
                <a:ext cx="11402568" cy="6029074"/>
              </a:xfrm>
              <a:prstGeom prst="rect">
                <a:avLst/>
              </a:prstGeom>
              <a:blipFill>
                <a:blip r:embed="rId4"/>
                <a:stretch>
                  <a:fillRect l="-1123" r="-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5" y="2029968"/>
            <a:ext cx="6172200" cy="1581912"/>
          </a:xfrm>
        </p:spPr>
        <p:txBody>
          <a:bodyPr anchor="b">
            <a:normAutofit/>
          </a:bodyPr>
          <a:lstStyle/>
          <a:p>
            <a:r>
              <a:rPr lang="en-US" sz="4800" b="1" dirty="0"/>
              <a:t>THANK YOU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E7A3BC3-3F95-3A06-5100-673CBF8E70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208" r="320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EAA883D-0F47-9CFF-A068-CC548030BA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/>
        </p:blipFill>
        <p:spPr>
          <a:xfrm>
            <a:off x="82297" y="177760"/>
            <a:ext cx="5330952" cy="3411808"/>
          </a:xfrm>
          <a:prstGeom prst="parallelogram">
            <a:avLst/>
          </a:prstGeom>
          <a:noFill/>
          <a:ln>
            <a:noFill/>
          </a:ln>
        </p:spPr>
      </p:pic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93DDB38C-8E77-56C8-B4D9-0BB7936558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3249" y="2207249"/>
            <a:ext cx="6787895" cy="3083581"/>
          </a:xfrm>
        </p:spPr>
        <p:txBody>
          <a:bodyPr>
            <a:normAutofit/>
          </a:bodyPr>
          <a:lstStyle/>
          <a:p>
            <a:r>
              <a:rPr lang="en-US" sz="2400" b="1" dirty="0"/>
              <a:t>THE PROBLEM…?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At high speeds (6000rpm) the reciprocating piston and rotating crank components generate massive inertia forces.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Without counterweights the engine is in a state of constant acceleration change, creating violent “shaking forces” that threaten the structural integrity.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37364D-5C0A-2BCE-4B7E-5D3B3155D942}"/>
              </a:ext>
            </a:extLst>
          </p:cNvPr>
          <p:cNvSpPr txBox="1"/>
          <p:nvPr/>
        </p:nvSpPr>
        <p:spPr>
          <a:xfrm>
            <a:off x="949043" y="3749040"/>
            <a:ext cx="359746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Mass of the assembled piston</a:t>
            </a:r>
            <a:r>
              <a:rPr lang="en-US" dirty="0"/>
              <a:t>: 380g</a:t>
            </a:r>
          </a:p>
          <a:p>
            <a:pPr>
              <a:lnSpc>
                <a:spcPct val="200000"/>
              </a:lnSpc>
            </a:pPr>
            <a:r>
              <a:rPr lang="en-US" b="1" dirty="0"/>
              <a:t>Length of the conrod</a:t>
            </a:r>
            <a:r>
              <a:rPr lang="en-US" dirty="0"/>
              <a:t>: 106.7mm</a:t>
            </a:r>
          </a:p>
          <a:p>
            <a:pPr>
              <a:lnSpc>
                <a:spcPct val="200000"/>
              </a:lnSpc>
            </a:pPr>
            <a:r>
              <a:rPr lang="en-US" b="1" dirty="0"/>
              <a:t>Mass of the conrod</a:t>
            </a:r>
            <a:r>
              <a:rPr lang="en-US" dirty="0"/>
              <a:t>: 330g</a:t>
            </a:r>
          </a:p>
          <a:p>
            <a:pPr>
              <a:lnSpc>
                <a:spcPct val="200000"/>
              </a:lnSpc>
            </a:pPr>
            <a:r>
              <a:rPr lang="en-US" b="1" dirty="0"/>
              <a:t>COG of the conrod</a:t>
            </a:r>
            <a:r>
              <a:rPr lang="en-US" dirty="0"/>
              <a:t>: 33mm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035E53-A433-71B3-ED6C-204F0072E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7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b="1" dirty="0"/>
              <a:t>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2EC4A8-49EE-CF82-CFDC-BA9308ED0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62818" y="2752344"/>
                <a:ext cx="4837174" cy="3136392"/>
              </a:xfrm>
              <a:noFill/>
            </p:spPr>
            <p:txBody>
              <a:bodyPr anchor="t">
                <a:normAutofit fontScale="925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Design </a:t>
                </a:r>
                <a:r>
                  <a:rPr lang="en-US" b="1" dirty="0"/>
                  <a:t>02 counterweights</a:t>
                </a:r>
              </a:p>
              <a:p>
                <a:r>
                  <a:rPr lang="en-US" dirty="0"/>
                  <a:t>	</a:t>
                </a:r>
                <a:r>
                  <a:rPr lang="en-US" b="1" dirty="0"/>
                  <a:t>steel VS. tungsten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Achieve </a:t>
                </a:r>
                <a:r>
                  <a:rPr lang="en-US" b="1" dirty="0"/>
                  <a:t>desired balance factor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Minimizing the weight </a:t>
                </a:r>
                <a:r>
                  <a:rPr lang="en-US" dirty="0"/>
                  <a:t>of the counterweights.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2EC4A8-49EE-CF82-CFDC-BA9308ED0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62818" y="2752344"/>
                <a:ext cx="4837174" cy="3136392"/>
              </a:xfrm>
              <a:blipFill>
                <a:blip r:embed="rId3"/>
                <a:stretch>
                  <a:fillRect l="-631" r="-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BDB9268-6092-F75C-825E-7930C76A84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2932" r="229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Theoretical background and software  development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ubtitle 14">
                <a:extLst>
                  <a:ext uri="{FF2B5EF4-FFF2-40B4-BE49-F238E27FC236}">
                    <a16:creationId xmlns:a16="http://schemas.microsoft.com/office/drawing/2014/main" id="{9C373000-EEA1-D16F-189A-338FFDA2E7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7551" y="266700"/>
                <a:ext cx="7183373" cy="27458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Kinematics core </a:t>
                </a:r>
                <a:r>
                  <a:rPr lang="en-US" dirty="0"/>
                  <a:t>: The software uses </a:t>
                </a:r>
                <a:r>
                  <a:rPr lang="en-US" b="1" dirty="0"/>
                  <a:t>Taylor Series Expansion</a:t>
                </a:r>
                <a:r>
                  <a:rPr lang="en-US" dirty="0"/>
                  <a:t> to convert the piston’s physical position into harmonic functions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𝑜𝑟𝑑𝑒𝑟𝑠</m:t>
                    </m:r>
                  </m:oMath>
                </a14:m>
                <a:r>
                  <a:rPr lang="en-US" dirty="0"/>
                  <a:t>).</a:t>
                </a:r>
              </a:p>
              <a:p>
                <a:pPr marL="0" indent="0">
                  <a:buNone/>
                </a:pPr>
                <a:r>
                  <a:rPr lang="en-US" b="1" dirty="0"/>
                  <a:t>Mass reduction</a:t>
                </a:r>
                <a:r>
                  <a:rPr lang="en-US" dirty="0"/>
                  <a:t>: It treats the complex shape if the conrod and crankshaft as a system of simplified point masses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  <a:p>
                <a:pPr marL="0" indent="0">
                  <a:buNone/>
                </a:pPr>
                <a:r>
                  <a:rPr lang="en-US" b="1" dirty="0"/>
                  <a:t>Optimization loop</a:t>
                </a:r>
                <a:r>
                  <a:rPr lang="en-US" dirty="0"/>
                  <a:t>: The software iteratively test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(COG radius)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dirty="0"/>
                  <a:t> (mass of the counterweight) until the target balancing factor is found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dirty="0"/>
                  <a:t>).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5" name="Subtitle 14">
                <a:extLst>
                  <a:ext uri="{FF2B5EF4-FFF2-40B4-BE49-F238E27FC236}">
                    <a16:creationId xmlns:a16="http://schemas.microsoft.com/office/drawing/2014/main" id="{9C373000-EEA1-D16F-189A-338FFDA2E7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7551" y="266700"/>
                <a:ext cx="7183373" cy="2745867"/>
              </a:xfrm>
              <a:blipFill>
                <a:blip r:embed="rId3"/>
                <a:stretch>
                  <a:fillRect l="-764" t="-2222" r="-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829A314-DDED-65B0-3697-382D4B34E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49" y="2882794"/>
            <a:ext cx="7343775" cy="38235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CF6E0A-027D-D620-F032-7316D427F9AF}"/>
              </a:ext>
            </a:extLst>
          </p:cNvPr>
          <p:cNvSpPr txBox="1"/>
          <p:nvPr/>
        </p:nvSpPr>
        <p:spPr>
          <a:xfrm>
            <a:off x="1704975" y="4305444"/>
            <a:ext cx="209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Software’s Interface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768D32E-E5C5-7135-1091-F9276C10ED2A}"/>
              </a:ext>
            </a:extLst>
          </p:cNvPr>
          <p:cNvSpPr/>
          <p:nvPr/>
        </p:nvSpPr>
        <p:spPr>
          <a:xfrm>
            <a:off x="3990975" y="4305444"/>
            <a:ext cx="55245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close up of computer code">
            <a:extLst>
              <a:ext uri="{FF2B5EF4-FFF2-40B4-BE49-F238E27FC236}">
                <a16:creationId xmlns:a16="http://schemas.microsoft.com/office/drawing/2014/main" id="{F3E3C93E-CC28-B7D7-C6D0-A3B4852F7E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39"/>
            <a:ext cx="12192000" cy="6857922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081DF88A-B365-4221-9C9E-8154B1719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Design Strategy</a:t>
            </a:r>
          </a:p>
        </p:txBody>
      </p:sp>
    </p:spTree>
    <p:extLst>
      <p:ext uri="{BB962C8B-B14F-4D97-AF65-F5344CB8AC3E}">
        <p14:creationId xmlns:p14="http://schemas.microsoft.com/office/powerpoint/2010/main" val="423531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A33159-D030-2F82-A142-F759407283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96706" y="1490472"/>
                <a:ext cx="6544190" cy="3474720"/>
              </a:xfrm>
              <a:noFill/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Fixed Constraints for the counterweight</a:t>
                </a:r>
                <a:r>
                  <a:rPr lang="en-US" sz="2400" dirty="0"/>
                  <a:t>: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Maximum radius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Target balance factor (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):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(50 in the software)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6000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𝑟𝑝𝑚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Steel density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7.85 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Tungsten density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19.3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A33159-D030-2F82-A142-F759407283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96706" y="1490472"/>
                <a:ext cx="6544190" cy="3474720"/>
              </a:xfrm>
              <a:blipFill>
                <a:blip r:embed="rId3"/>
                <a:stretch>
                  <a:fillRect l="-1397" t="-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6" descr="Shiny engine parts">
            <a:extLst>
              <a:ext uri="{FF2B5EF4-FFF2-40B4-BE49-F238E27FC236}">
                <a16:creationId xmlns:a16="http://schemas.microsoft.com/office/drawing/2014/main" id="{0317F363-CF7D-3EBA-9C6F-98A029D869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7" r="292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ubtitle 11">
                <a:extLst>
                  <a:ext uri="{FF2B5EF4-FFF2-40B4-BE49-F238E27FC236}">
                    <a16:creationId xmlns:a16="http://schemas.microsoft.com/office/drawing/2014/main" id="{A336FEA9-C85A-3569-16F0-5ECBABBE0BEC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95300" y="618763"/>
                <a:ext cx="6736080" cy="5448662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Design parameters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Max radius </a:t>
                </a:r>
                <a:r>
                  <a:rPr lang="en-US" dirty="0"/>
                  <a:t>available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𝟔𝟐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𝒎𝒎</m:t>
                    </m:r>
                  </m:oMath>
                </a14:m>
                <a:r>
                  <a:rPr lang="en-US" dirty="0"/>
                  <a:t>) was used.</a:t>
                </a:r>
              </a:p>
              <a:p>
                <a:pPr lvl="1" indent="0">
                  <a:buNone/>
                </a:pPr>
                <a:r>
                  <a:rPr lang="en-US" dirty="0"/>
                  <a:t>For maximum leverage: by formula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  <a:p>
                <a:pPr lvl="1" indent="0">
                  <a:buNone/>
                </a:pPr>
                <a:r>
                  <a:rPr lang="en-US" dirty="0"/>
                  <a:t>, the further out the mass is, the less mass is needed.</a:t>
                </a:r>
              </a:p>
              <a:p>
                <a:pPr marL="285750" lvl="1" indent="-285750"/>
                <a:r>
                  <a:rPr lang="en-US" b="1" dirty="0"/>
                  <a:t>Thickness of the web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𝒎𝒎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sit on the crankshaft sleeve.</a:t>
                </a:r>
              </a:p>
              <a:p>
                <a:pPr marL="285750" lvl="1" indent="-285750"/>
                <a:r>
                  <a:rPr lang="en-US" b="1" dirty="0"/>
                  <a:t>Angle of the web </a:t>
                </a:r>
                <a:r>
                  <a:rPr lang="en-US" dirty="0"/>
                  <a:t>was determined to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𝟏𝟏𝟖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the first case while in the second case it was determined to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𝟗𝟎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dirty="0"/>
              </a:p>
              <a:p>
                <a:pPr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118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- to achieve the desired mass and the volume for optimum COG radius.</a:t>
                </a:r>
              </a:p>
              <a:p>
                <a:pPr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- minimize the mass of the counterweight as tungsten rods are compensating.</a:t>
                </a:r>
              </a:p>
              <a:p>
                <a:pPr lvl="1" indent="0">
                  <a:buNone/>
                </a:pPr>
                <a:endParaRPr lang="en-US" dirty="0"/>
              </a:p>
              <a:p>
                <a:pPr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2" name="Subtitle 11">
                <a:extLst>
                  <a:ext uri="{FF2B5EF4-FFF2-40B4-BE49-F238E27FC236}">
                    <a16:creationId xmlns:a16="http://schemas.microsoft.com/office/drawing/2014/main" id="{A336FEA9-C85A-3569-16F0-5ECBABBE0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95300" y="618763"/>
                <a:ext cx="6736080" cy="5448662"/>
              </a:xfrm>
              <a:blipFill>
                <a:blip r:embed="rId3"/>
                <a:stretch>
                  <a:fillRect l="-1810" t="-1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5B9DF6F-CDB9-A350-63DA-96EA26667F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27203" r="27203"/>
          <a:stretch>
            <a:fillRect/>
          </a:stretch>
        </p:blipFill>
        <p:spPr>
          <a:xfrm>
            <a:off x="7500938" y="-22225"/>
            <a:ext cx="4714875" cy="688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CFBB810-3430-2C29-1AA0-9744AA0A1AA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649544" y="799553"/>
                <a:ext cx="5184327" cy="1672444"/>
              </a:xfrm>
              <a:noFill/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Type 1:</a:t>
                </a: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=37.36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=844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=0.49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CFBB810-3430-2C29-1AA0-9744AA0A1A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649544" y="799553"/>
                <a:ext cx="5184327" cy="1672444"/>
              </a:xfrm>
              <a:blipFill>
                <a:blip r:embed="rId3"/>
                <a:stretch>
                  <a:fillRect l="-824" t="-3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D8CF95-3558-536D-FBD6-B8B927519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2" y="2859441"/>
            <a:ext cx="5017010" cy="33217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70ECE3-EB07-08F8-76C2-1E27AFD19007}"/>
                  </a:ext>
                </a:extLst>
              </p:cNvPr>
              <p:cNvSpPr txBox="1"/>
              <p:nvPr/>
            </p:nvSpPr>
            <p:spPr>
              <a:xfrm>
                <a:off x="6358131" y="799553"/>
                <a:ext cx="510066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Type 2: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=41.4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=76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07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One 20mm tungsten rod included.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4 holes in each side to reduce the mass and push up the COG.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70ECE3-EB07-08F8-76C2-1E27AFD19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131" y="799553"/>
                <a:ext cx="5100667" cy="2308324"/>
              </a:xfrm>
              <a:prstGeom prst="rect">
                <a:avLst/>
              </a:prstGeom>
              <a:blipFill>
                <a:blip r:embed="rId5"/>
                <a:stretch>
                  <a:fillRect l="-717" t="-1319" r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4B898B9-B572-0FD8-2F5A-FF4A13E07806}"/>
              </a:ext>
            </a:extLst>
          </p:cNvPr>
          <p:cNvSpPr txBox="1"/>
          <p:nvPr/>
        </p:nvSpPr>
        <p:spPr>
          <a:xfrm>
            <a:off x="649544" y="336775"/>
            <a:ext cx="474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Calculated values through software: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5781CF-6281-36F9-2414-C2CD04235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131" y="2859441"/>
            <a:ext cx="5379616" cy="33217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D4410-D569-C44F-92B0-F9540BB57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{49B8C8EB-5B9A-4BD0-8AC6-2AAFFD984031}TFb73f27a7-0404-48d9-96f8-0ca8d35477ec68e4afe9_win32-7b62b493978d</Template>
  <TotalTime>433</TotalTime>
  <Words>922</Words>
  <Application>Microsoft Office PowerPoint</Application>
  <PresentationFormat>Widescreen</PresentationFormat>
  <Paragraphs>118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Arial</vt:lpstr>
      <vt:lpstr>Calibri</vt:lpstr>
      <vt:lpstr>Calibri Light</vt:lpstr>
      <vt:lpstr>Calibri Light (Headings)</vt:lpstr>
      <vt:lpstr>Cambria Math</vt:lpstr>
      <vt:lpstr>Wingdings</vt:lpstr>
      <vt:lpstr>Custom</vt:lpstr>
      <vt:lpstr>Balancing of  a single cylinder engine crankshaft</vt:lpstr>
      <vt:lpstr>PowerPoint Presentation</vt:lpstr>
      <vt:lpstr>Objective</vt:lpstr>
      <vt:lpstr>Theoretical background and software  development</vt:lpstr>
      <vt:lpstr>PowerPoint Presentation</vt:lpstr>
      <vt:lpstr>Design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Gaurawa Kovida</dc:creator>
  <cp:lastModifiedBy>Gaurawa Kovida</cp:lastModifiedBy>
  <cp:revision>4</cp:revision>
  <dcterms:created xsi:type="dcterms:W3CDTF">2026-01-22T21:04:12Z</dcterms:created>
  <dcterms:modified xsi:type="dcterms:W3CDTF">2026-01-23T09:32:59Z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